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78" r:id="rId3"/>
    <p:sldId id="270" r:id="rId4"/>
    <p:sldId id="276" r:id="rId5"/>
    <p:sldId id="277" r:id="rId6"/>
    <p:sldId id="283" r:id="rId7"/>
    <p:sldId id="284" r:id="rId8"/>
    <p:sldId id="279" r:id="rId9"/>
    <p:sldId id="272" r:id="rId10"/>
    <p:sldId id="259" r:id="rId11"/>
    <p:sldId id="288" r:id="rId12"/>
    <p:sldId id="273" r:id="rId13"/>
    <p:sldId id="289" r:id="rId14"/>
    <p:sldId id="262" r:id="rId15"/>
    <p:sldId id="263" r:id="rId16"/>
    <p:sldId id="280" r:id="rId17"/>
    <p:sldId id="264" r:id="rId18"/>
    <p:sldId id="295" r:id="rId19"/>
    <p:sldId id="290" r:id="rId20"/>
    <p:sldId id="261" r:id="rId21"/>
    <p:sldId id="294" r:id="rId22"/>
    <p:sldId id="292" r:id="rId23"/>
    <p:sldId id="291" r:id="rId24"/>
    <p:sldId id="269" r:id="rId25"/>
    <p:sldId id="267" r:id="rId26"/>
    <p:sldId id="25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79931" autoAdjust="0"/>
  </p:normalViewPr>
  <p:slideViewPr>
    <p:cSldViewPr snapToGrid="0">
      <p:cViewPr varScale="1">
        <p:scale>
          <a:sx n="92" d="100"/>
          <a:sy n="92" d="100"/>
        </p:scale>
        <p:origin x="12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1D1A9-C053-4799-932E-3A90399E706E}" type="datetimeFigureOut">
              <a:rPr lang="en-US" smtClean="0"/>
              <a:t>9/26/2017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091E2-77D1-4C29-AE2F-D3CB16F928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79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for FDE using Stream Ciphers</a:t>
            </a:r>
          </a:p>
          <a:p>
            <a:endParaRPr lang="en-US" dirty="0"/>
          </a:p>
          <a:p>
            <a:r>
              <a:rPr lang="en-US" dirty="0"/>
              <a:t>StrongBox</a:t>
            </a:r>
          </a:p>
          <a:p>
            <a:endParaRPr lang="en-US" dirty="0"/>
          </a:p>
          <a:p>
            <a:r>
              <a:rPr lang="en-US" dirty="0"/>
              <a:t>With the purpose of providing </a:t>
            </a:r>
            <a:r>
              <a:rPr lang="en-US" dirty="0" err="1"/>
              <a:t>Conf</a:t>
            </a:r>
            <a:r>
              <a:rPr lang="en-US" dirty="0"/>
              <a:t>, </a:t>
            </a:r>
            <a:r>
              <a:rPr lang="en-US" dirty="0" err="1"/>
              <a:t>Integ</a:t>
            </a:r>
            <a:r>
              <a:rPr lang="en-US" dirty="0"/>
              <a:t>, Perf guarantees greater than or equal to state of the 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65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538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97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Primary data structures that compose SB are: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Transaction journal</a:t>
            </a:r>
            <a:r>
              <a:rPr lang="en-US" dirty="0"/>
              <a:t>: </a:t>
            </a:r>
            <a:r>
              <a:rPr lang="en-US" u="sng" dirty="0"/>
              <a:t>bit vector </a:t>
            </a:r>
            <a:r>
              <a:rPr lang="en-US" dirty="0"/>
              <a:t>used by StrongBox to </a:t>
            </a:r>
            <a:r>
              <a:rPr lang="en-US" u="sng" dirty="0"/>
              <a:t>track dirty flakes </a:t>
            </a:r>
            <a:r>
              <a:rPr lang="en-US" dirty="0"/>
              <a:t>and used to </a:t>
            </a:r>
            <a:r>
              <a:rPr lang="en-US" b="1" u="sng" dirty="0"/>
              <a:t>detect overwrites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Keycount</a:t>
            </a:r>
            <a:r>
              <a:rPr lang="en-US" b="1" dirty="0"/>
              <a:t> store</a:t>
            </a:r>
            <a:r>
              <a:rPr lang="en-US" dirty="0"/>
              <a:t>: used by StrongBox as a </a:t>
            </a:r>
            <a:r>
              <a:rPr lang="en-US" u="sng" dirty="0"/>
              <a:t>nonce</a:t>
            </a:r>
            <a:r>
              <a:rPr lang="en-US" dirty="0"/>
              <a:t> that </a:t>
            </a:r>
            <a:r>
              <a:rPr lang="en-US" u="sng" dirty="0"/>
              <a:t>determines derived nugget keys </a:t>
            </a:r>
            <a:r>
              <a:rPr lang="en-US" dirty="0"/>
              <a:t>and is </a:t>
            </a:r>
            <a:r>
              <a:rPr lang="en-US" u="sng" dirty="0"/>
              <a:t>incremented during rekeying;</a:t>
            </a:r>
            <a:r>
              <a:rPr lang="en-US" u="none" dirty="0"/>
              <a:t> </a:t>
            </a:r>
            <a:r>
              <a:rPr lang="en-US" b="1" u="none" dirty="0"/>
              <a:t>protects against many-time pad</a:t>
            </a:r>
            <a:endParaRPr lang="en-US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Merkle tree</a:t>
            </a:r>
            <a:r>
              <a:rPr lang="en-US" dirty="0"/>
              <a:t>: used by StrongBox to ensure the integrity of nuggets, the metadata header, and secure counter value; </a:t>
            </a:r>
            <a:r>
              <a:rPr lang="en-US" b="1" dirty="0"/>
              <a:t>protect against rollback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52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05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threat is the threat FDE was created to address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791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image</a:t>
            </a:r>
          </a:p>
          <a:p>
            <a:endParaRPr lang="en-US" dirty="0"/>
          </a:p>
          <a:p>
            <a:r>
              <a:rPr lang="en-US" dirty="0" err="1"/>
              <a:t>Xor</a:t>
            </a:r>
            <a:r>
              <a:rPr lang="en-US" dirty="0"/>
              <a:t> with keystream or </a:t>
            </a:r>
            <a:r>
              <a:rPr lang="en-US" b="1" dirty="0"/>
              <a:t>pad</a:t>
            </a:r>
            <a:r>
              <a:rPr lang="en-US" dirty="0"/>
              <a:t> indistinguishable from random</a:t>
            </a:r>
          </a:p>
          <a:p>
            <a:endParaRPr lang="en-US" dirty="0"/>
          </a:p>
          <a:p>
            <a:r>
              <a:rPr lang="en-US" dirty="0"/>
              <a:t>Output indistinguishable from random</a:t>
            </a:r>
          </a:p>
          <a:p>
            <a:endParaRPr lang="en-US" dirty="0"/>
          </a:p>
          <a:p>
            <a:r>
              <a:rPr lang="en-US" b="1" dirty="0"/>
              <a:t>Overwrites are many time pads!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871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Two ways: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2286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Track writes to ensure that the same location is never overwritten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&lt;GO TO SECOND BULLET!&gt;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2. Few overwrites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Allows us to remain performant!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217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929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072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491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FDE is securing data at rest</a:t>
            </a:r>
          </a:p>
          <a:p>
            <a:endParaRPr lang="en-US" sz="1200" dirty="0"/>
          </a:p>
          <a:p>
            <a:r>
              <a:rPr lang="en-US" sz="1200" dirty="0"/>
              <a:t>Hard drives, flash drives, </a:t>
            </a:r>
            <a:r>
              <a:rPr lang="en-US" sz="1200" dirty="0" err="1"/>
              <a:t>etc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Industry standard encryption algorithm: AES-XTS used in </a:t>
            </a:r>
            <a:r>
              <a:rPr lang="en-US" sz="1200" b="1" dirty="0" err="1"/>
              <a:t>Bitlocker</a:t>
            </a:r>
            <a:r>
              <a:rPr lang="en-US" sz="1200" b="1" dirty="0"/>
              <a:t>, </a:t>
            </a:r>
            <a:r>
              <a:rPr lang="en-US" sz="1200" b="1" dirty="0" err="1"/>
              <a:t>TrueCrypt</a:t>
            </a:r>
            <a:r>
              <a:rPr lang="en-US" sz="1200" b="1" dirty="0"/>
              <a:t>/</a:t>
            </a:r>
            <a:r>
              <a:rPr lang="en-US" sz="1200" b="1" dirty="0" err="1"/>
              <a:t>VeraCrypt</a:t>
            </a:r>
            <a:r>
              <a:rPr lang="en-US" sz="1200" b="1" dirty="0"/>
              <a:t>, Android FDE/Linux </a:t>
            </a:r>
            <a:r>
              <a:rPr lang="en-US" sz="1200" b="1" dirty="0" err="1"/>
              <a:t>dm</a:t>
            </a:r>
            <a:r>
              <a:rPr lang="en-US" sz="1200" b="1" dirty="0"/>
              <a:t>-crypt, </a:t>
            </a:r>
            <a:r>
              <a:rPr lang="en-US" sz="1200" b="1" dirty="0" err="1"/>
              <a:t>etc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So AES-XTS is necessarily the state of the art…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676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FOR F2FS MOUNTED ATOP &lt;READ TITLE&gt;:</a:t>
            </a:r>
          </a:p>
          <a:p>
            <a:endParaRPr lang="en-US" b="1" dirty="0"/>
          </a:p>
          <a:p>
            <a:r>
              <a:rPr lang="en-US" dirty="0"/>
              <a:t>StrongBox is faster than </a:t>
            </a:r>
            <a:r>
              <a:rPr lang="en-US" dirty="0" err="1"/>
              <a:t>dm</a:t>
            </a:r>
            <a:r>
              <a:rPr lang="en-US" dirty="0"/>
              <a:t>-crypt in all cases.</a:t>
            </a:r>
          </a:p>
          <a:p>
            <a:endParaRPr lang="en-US" dirty="0"/>
          </a:p>
          <a:p>
            <a:r>
              <a:rPr lang="en-US" dirty="0"/>
              <a:t> (normalized to perf of unencrypted storage)</a:t>
            </a:r>
          </a:p>
          <a:p>
            <a:endParaRPr lang="en-US" b="1" dirty="0"/>
          </a:p>
          <a:p>
            <a:r>
              <a:rPr lang="en-US" b="1" dirty="0"/>
              <a:t>By harmonic mean</a:t>
            </a:r>
            <a:r>
              <a:rPr lang="en-US" dirty="0"/>
              <a:t>:</a:t>
            </a:r>
          </a:p>
          <a:p>
            <a:endParaRPr lang="en-US" dirty="0"/>
          </a:p>
          <a:p>
            <a:pPr lvl="1"/>
            <a:r>
              <a:rPr lang="en-US" b="1" dirty="0"/>
              <a:t>1.6×</a:t>
            </a:r>
            <a:r>
              <a:rPr lang="en-US" dirty="0"/>
              <a:t> faster for reads</a:t>
            </a:r>
          </a:p>
          <a:p>
            <a:pPr lvl="1"/>
            <a:r>
              <a:rPr lang="en-US" b="1" dirty="0"/>
              <a:t>1.2×</a:t>
            </a:r>
            <a:r>
              <a:rPr lang="en-US" dirty="0"/>
              <a:t> faster for writes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734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chart shows StrongBox under a suitable LFS is faster than </a:t>
            </a:r>
            <a:r>
              <a:rPr lang="en-US" dirty="0" err="1"/>
              <a:t>dm</a:t>
            </a:r>
            <a:r>
              <a:rPr lang="en-US" dirty="0"/>
              <a:t>-crypt under Ext4 (standard configuration) in all cases for reads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Normalized to unencrypted Ext4 performance.</a:t>
            </a:r>
          </a:p>
          <a:p>
            <a:endParaRPr lang="en-US" dirty="0"/>
          </a:p>
          <a:p>
            <a:r>
              <a:rPr lang="en-US" dirty="0"/>
              <a:t>Unencrypted F2FS is slower than unencrypted Ext4 for small writes such as ~4KB. This disparity balloons with StrongBox overhead. Otherwise, Strongbox under F2FS achieves parity or outperforms </a:t>
            </a:r>
            <a:r>
              <a:rPr lang="en-US" dirty="0" err="1"/>
              <a:t>dm</a:t>
            </a:r>
            <a:r>
              <a:rPr lang="en-US" dirty="0"/>
              <a:t>-crypt under Ext4 for writes as well.</a:t>
            </a:r>
          </a:p>
          <a:p>
            <a:endParaRPr lang="en-US" dirty="0"/>
          </a:p>
          <a:p>
            <a:r>
              <a:rPr lang="en-US" b="1" dirty="0"/>
              <a:t>By harmonic mean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b="1" dirty="0"/>
              <a:t>1.5x</a:t>
            </a:r>
            <a:r>
              <a:rPr lang="en-US" dirty="0"/>
              <a:t> faster reads</a:t>
            </a:r>
          </a:p>
          <a:p>
            <a:r>
              <a:rPr lang="en-US" dirty="0"/>
              <a:t>	achieves virtual parity for writes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463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to help determine the source of our perf win, we implemented SB with AES-XTS and AES-CTR.</a:t>
            </a:r>
          </a:p>
          <a:p>
            <a:endParaRPr lang="en-US" dirty="0"/>
          </a:p>
          <a:p>
            <a:r>
              <a:rPr lang="en-US" dirty="0"/>
              <a:t>StrongBox with ChaCha20 is faster than StrongBox with AES-XTS.</a:t>
            </a:r>
          </a:p>
          <a:p>
            <a:endParaRPr lang="en-US" dirty="0"/>
          </a:p>
          <a:p>
            <a:r>
              <a:rPr lang="en-US" dirty="0"/>
              <a:t>Chart is normalized to SB perf with ChaCha20</a:t>
            </a:r>
          </a:p>
          <a:p>
            <a:endParaRPr lang="en-US" dirty="0"/>
          </a:p>
          <a:p>
            <a:r>
              <a:rPr lang="en-US" b="1" dirty="0"/>
              <a:t>SLOWDOWN by harmonic mean</a:t>
            </a:r>
            <a:r>
              <a:rPr lang="en-US" dirty="0"/>
              <a:t>:</a:t>
            </a:r>
          </a:p>
          <a:p>
            <a:r>
              <a:rPr lang="en-US" dirty="0"/>
              <a:t>	</a:t>
            </a:r>
            <a:r>
              <a:rPr lang="en-US" b="1" dirty="0"/>
              <a:t>1.2</a:t>
            </a:r>
            <a:r>
              <a:rPr lang="en-US" dirty="0"/>
              <a:t>x AES-XTS read </a:t>
            </a:r>
            <a:r>
              <a:rPr lang="en-US" b="1" dirty="0"/>
              <a:t>slowdown</a:t>
            </a:r>
            <a:endParaRPr lang="en-US" dirty="0"/>
          </a:p>
          <a:p>
            <a:r>
              <a:rPr lang="en-US" dirty="0"/>
              <a:t>	</a:t>
            </a:r>
            <a:r>
              <a:rPr lang="en-US" b="1" dirty="0"/>
              <a:t>1.4</a:t>
            </a:r>
            <a:r>
              <a:rPr lang="en-US" dirty="0"/>
              <a:t>x AES-XTS write </a:t>
            </a:r>
            <a:r>
              <a:rPr lang="en-US" b="1" dirty="0"/>
              <a:t>slowdown</a:t>
            </a:r>
          </a:p>
          <a:p>
            <a:endParaRPr lang="en-US" b="1" dirty="0"/>
          </a:p>
          <a:p>
            <a:r>
              <a:rPr lang="en-US" b="1" dirty="0"/>
              <a:t>	1.1</a:t>
            </a:r>
            <a:r>
              <a:rPr lang="en-US" dirty="0"/>
              <a:t>x AES-CTR read </a:t>
            </a:r>
            <a:r>
              <a:rPr lang="en-US" b="1" dirty="0"/>
              <a:t>slowdown</a:t>
            </a:r>
            <a:endParaRPr lang="en-US" dirty="0"/>
          </a:p>
          <a:p>
            <a:r>
              <a:rPr lang="en-US" dirty="0"/>
              <a:t>	</a:t>
            </a:r>
            <a:r>
              <a:rPr lang="en-US" b="1" dirty="0"/>
              <a:t>1.3</a:t>
            </a:r>
            <a:r>
              <a:rPr lang="en-US" dirty="0"/>
              <a:t>x AES-CTR write </a:t>
            </a:r>
            <a:r>
              <a:rPr lang="en-US" b="1" dirty="0"/>
              <a:t>slowdown</a:t>
            </a:r>
            <a:endParaRPr lang="en-US" dirty="0"/>
          </a:p>
          <a:p>
            <a:endParaRPr lang="en-US" dirty="0"/>
          </a:p>
          <a:p>
            <a:r>
              <a:rPr lang="en-US" dirty="0"/>
              <a:t>Perf gap here between ciphers doesn’t completely explain performance gap between SB and </a:t>
            </a:r>
            <a:r>
              <a:rPr lang="en-US" dirty="0" err="1"/>
              <a:t>dm</a:t>
            </a:r>
            <a:r>
              <a:rPr lang="en-US" dirty="0"/>
              <a:t>-crypt; </a:t>
            </a:r>
            <a:r>
              <a:rPr lang="en-US" dirty="0" err="1"/>
              <a:t>suggeests</a:t>
            </a:r>
            <a:r>
              <a:rPr lang="en-US" dirty="0"/>
              <a:t> there may be room for optimization in </a:t>
            </a:r>
            <a:r>
              <a:rPr lang="en-US" dirty="0" err="1"/>
              <a:t>dm</a:t>
            </a:r>
            <a:r>
              <a:rPr lang="en-US" dirty="0"/>
              <a:t>-crypt; </a:t>
            </a:r>
            <a:r>
              <a:rPr lang="en-US" b="1" dirty="0"/>
              <a:t>outside scope of this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2703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86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1</a:t>
            </a:r>
          </a:p>
          <a:p>
            <a:endParaRPr lang="en-US" dirty="0"/>
          </a:p>
          <a:p>
            <a:r>
              <a:rPr lang="en-US" dirty="0"/>
              <a:t>Key assumptions regarding workarounds for FDE </a:t>
            </a:r>
            <a:r>
              <a:rPr lang="en-US" dirty="0" err="1"/>
              <a:t>probs</a:t>
            </a:r>
            <a:r>
              <a:rPr lang="en-US" dirty="0"/>
              <a:t> with stream ciphers are no longer valid thanks to tech trends</a:t>
            </a:r>
          </a:p>
          <a:p>
            <a:endParaRPr lang="en-US" dirty="0"/>
          </a:p>
          <a:p>
            <a:r>
              <a:rPr lang="en-US" dirty="0"/>
              <a:t>Read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589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this research presents several interesting opportunities for further study.</a:t>
            </a:r>
          </a:p>
          <a:p>
            <a:endParaRPr lang="en-US" dirty="0"/>
          </a:p>
          <a:p>
            <a:r>
              <a:rPr lang="en-US" dirty="0"/>
              <a:t>Energy use was not main focus, Performance gain w/ ChaCha20 accompanied by proportional power increase; deserving of closer scrutiny.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359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713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Now: </a:t>
            </a:r>
            <a:r>
              <a:rPr lang="en-US" dirty="0"/>
              <a:t>AES-XTS is block cipher designed with spinning disks in mind</a:t>
            </a:r>
          </a:p>
          <a:p>
            <a:endParaRPr lang="en-US" dirty="0"/>
          </a:p>
          <a:p>
            <a:r>
              <a:rPr lang="en-US" dirty="0"/>
              <a:t>How it works (</a:t>
            </a:r>
            <a:r>
              <a:rPr lang="en-US" b="1" dirty="0"/>
              <a:t>wide </a:t>
            </a:r>
            <a:r>
              <a:rPr lang="en-US" b="0" dirty="0"/>
              <a:t>sectors </a:t>
            </a:r>
            <a:r>
              <a:rPr lang="en-US" b="1" dirty="0"/>
              <a:t>narrow </a:t>
            </a:r>
            <a:r>
              <a:rPr lang="en-US" b="0" dirty="0"/>
              <a:t>blocks; </a:t>
            </a:r>
            <a:r>
              <a:rPr lang="en-US" b="1" dirty="0"/>
              <a:t>sector by sector, fully encrypted</a:t>
            </a:r>
            <a:r>
              <a:rPr lang="en-US" b="0" dirty="0"/>
              <a:t>)</a:t>
            </a:r>
          </a:p>
          <a:p>
            <a:endParaRPr lang="en-US" b="0" dirty="0"/>
          </a:p>
          <a:p>
            <a:r>
              <a:rPr lang="en-US" b="0" dirty="0"/>
              <a:t>AES crypto primitive is known to be relatively slow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I/O operations on AES-XTS based FDE storage can be anywhere from 3-5x slower than unencrypted storage.</a:t>
            </a:r>
          </a:p>
          <a:p>
            <a:endParaRPr lang="en-US" dirty="0"/>
          </a:p>
          <a:p>
            <a:r>
              <a:rPr lang="en-US" dirty="0"/>
              <a:t>Android didn’t do FDE until android M</a:t>
            </a:r>
          </a:p>
          <a:p>
            <a:endParaRPr lang="en-US" dirty="0"/>
          </a:p>
          <a:p>
            <a:r>
              <a:rPr lang="en-US" dirty="0"/>
              <a:t>Can we do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92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AES-XTS block cipher industry standard, but not the only way to do FDE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Stream ciphers are by their very nature much faster than block ciphers.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How it works: </a:t>
            </a:r>
            <a:r>
              <a:rPr lang="en-US" b="1" dirty="0"/>
              <a:t>Sectors don’t even factor in when we’re using a stream cipher.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Why not just use a stream cipher?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737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w using a stream cipher for FDE…</a:t>
            </a:r>
          </a:p>
          <a:p>
            <a:endParaRPr lang="en-US" dirty="0"/>
          </a:p>
          <a:p>
            <a:r>
              <a:rPr lang="en-US" dirty="0"/>
              <a:t>Naïve FDE implementations using stream ciphers are trivially vulnerable!</a:t>
            </a:r>
          </a:p>
          <a:p>
            <a:r>
              <a:rPr lang="en-US" dirty="0"/>
              <a:t>	This is due to the XOR operation, which, while fast, makes it so that any overwrite (what disks do) breaks confidentiality</a:t>
            </a:r>
          </a:p>
          <a:p>
            <a:pPr lvl="2"/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problem and its solutions are </a:t>
            </a:r>
            <a:r>
              <a:rPr lang="en-US" b="1" dirty="0"/>
              <a:t>well understood </a:t>
            </a:r>
            <a:r>
              <a:rPr lang="en-US" dirty="0"/>
              <a:t>by the community</a:t>
            </a:r>
          </a:p>
          <a:p>
            <a:endParaRPr lang="en-US" dirty="0"/>
          </a:p>
          <a:p>
            <a:r>
              <a:rPr lang="en-US" dirty="0"/>
              <a:t>The common assumption: workarounds for this problem are so expensive </a:t>
            </a:r>
            <a:r>
              <a:rPr lang="en-US" b="1" dirty="0"/>
              <a:t>negate perf benefit of using stream cipher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&lt;PRESS SPACE&gt;</a:t>
            </a:r>
          </a:p>
          <a:p>
            <a:endParaRPr lang="en-US" b="1" dirty="0"/>
          </a:p>
          <a:p>
            <a:r>
              <a:rPr lang="en-US" b="0" dirty="0"/>
              <a:t>Makes stream ciphers unsuitable for FDE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477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(keep it short!)</a:t>
            </a:r>
          </a:p>
          <a:p>
            <a:endParaRPr lang="en-US" dirty="0"/>
          </a:p>
          <a:p>
            <a:r>
              <a:rPr lang="en-US" b="1" dirty="0"/>
              <a:t>Trends in technology invalidate these common assumptions!</a:t>
            </a:r>
          </a:p>
          <a:p>
            <a:endParaRPr lang="en-US" dirty="0"/>
          </a:p>
          <a:p>
            <a:r>
              <a:rPr lang="en-US" dirty="0"/>
              <a:t>When AES-XTS conceived: primary mode of storage = spinning disks with sectors, inspired design XTS mode</a:t>
            </a:r>
          </a:p>
          <a:p>
            <a:endParaRPr lang="en-US" dirty="0"/>
          </a:p>
          <a:p>
            <a:r>
              <a:rPr lang="en-US" dirty="0"/>
              <a:t>Now, primary: NAND-flash, no sectors, naturally wants to avoid overwrites to extend life of flash cells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085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FTL wants to spread out writes as much as possible—naturally avoids overwrites (wear-leveling, operates like LFS)</a:t>
            </a:r>
          </a:p>
          <a:p>
            <a:endParaRPr lang="en-US" dirty="0"/>
          </a:p>
          <a:p>
            <a:r>
              <a:rPr lang="en-US" dirty="0"/>
              <a:t>LFS is append-only (append-mostly), makes as few overwrites as possible, operates like a ring buffer (see above)</a:t>
            </a:r>
          </a:p>
          <a:p>
            <a:endParaRPr lang="en-US" dirty="0"/>
          </a:p>
          <a:p>
            <a:r>
              <a:rPr lang="en-US" dirty="0"/>
              <a:t>Again: FTL and LFS designed to make as few overwrites as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42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Further invalidating common assumptions about FDE is proliferation of secure hardware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Secure hardware is everywhere, </a:t>
            </a:r>
            <a:r>
              <a:rPr lang="en-US" b="1" dirty="0"/>
              <a:t>&lt;CITE NUMBERS&gt;</a:t>
            </a:r>
            <a:endParaRPr lang="en-US" b="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P</a:t>
            </a:r>
            <a:r>
              <a:rPr lang="en-US" dirty="0"/>
              <a:t>rovides many crypto functions; we only need one!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Secure monotonic counters</a:t>
            </a:r>
            <a:r>
              <a:rPr lang="en-US" baseline="0" dirty="0"/>
              <a:t> are g</a:t>
            </a:r>
            <a:r>
              <a:rPr lang="en-US" dirty="0"/>
              <a:t>ood for preserving state and can be used for versioning protecting against rollbacks and the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029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091E2-77D1-4C29-AE2F-D3CB16F928D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386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0D44-0D58-4F63-94E6-2E5325A06A83}" type="datetime1">
              <a:rPr lang="en-US" smtClean="0"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A42DA-2657-4FDB-A4AF-7395FC9A7CA4}" type="datetime1">
              <a:rPr lang="en-US" smtClean="0"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3FB95-D993-4CB4-B154-54B5CA8E8BEF}" type="datetime1">
              <a:rPr lang="en-US" smtClean="0"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855E-E331-4915-9ECB-E2A9DE9AB45C}" type="datetime1">
              <a:rPr lang="en-US" smtClean="0"/>
              <a:t>9/26/2017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909C-D0C1-4487-BA08-6D3D42309827}" type="datetime1">
              <a:rPr lang="en-US" smtClean="0"/>
              <a:t>9/26/2017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6D114-109C-418C-85A5-ADCAF51CA99C}" type="datetime1">
              <a:rPr lang="en-US" smtClean="0"/>
              <a:t>9/26/2017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9BED3-0B3E-40FD-A6A5-C9FED212B093}" type="datetime1">
              <a:rPr lang="en-US" smtClean="0"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DB52F-D396-4515-BEC7-0C10DB0F354D}" type="datetime1">
              <a:rPr lang="en-US" smtClean="0"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C834D-B4F6-4C35-ADD2-789A75EB8A80}" type="datetime1">
              <a:rPr lang="en-US" smtClean="0"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343E6-1A34-44CA-8E7B-D1BACEAAEAAA}" type="datetime1">
              <a:rPr lang="en-US" smtClean="0"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E5F8-25BD-415F-8B97-A48BF04E6E9C}" type="datetime1">
              <a:rPr lang="en-US" smtClean="0"/>
              <a:t>9/26/2017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05DB-11D4-498D-9E60-190D2B09BC0E}" type="datetime1">
              <a:rPr lang="en-US" smtClean="0"/>
              <a:t>9/26/2017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91C4-4947-4D02-A721-4ADD8D569D2F}" type="datetime1">
              <a:rPr lang="en-US" smtClean="0"/>
              <a:t>9/26/2017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8C2BF-B590-490F-BA8E-E5E6AFF5C081}" type="datetime1">
              <a:rPr lang="en-US" smtClean="0"/>
              <a:t>9/26/2017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248D-EC68-424F-8C35-AA3C3C20E867}" type="datetime1">
              <a:rPr lang="en-US" smtClean="0"/>
              <a:t>9/26/2017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FA55-646D-4EAA-B761-35192A6DEEEC}" type="datetime1">
              <a:rPr lang="en-US" smtClean="0"/>
              <a:t>9/26/2017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DE3E-6A0B-406F-9836-18FD90A3C902}" type="datetime1">
              <a:rPr lang="en-US" smtClean="0"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13" Type="http://schemas.openxmlformats.org/officeDocument/2006/relationships/image" Target="../media/image22.svg"/><Relationship Id="rId3" Type="http://schemas.openxmlformats.org/officeDocument/2006/relationships/hyperlink" Target="http://dann.com.br/alexctf2k17-crypto100-many_time_secrets/" TargetMode="External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11" Type="http://schemas.openxmlformats.org/officeDocument/2006/relationships/image" Target="../media/image20.sv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13.gif"/><Relationship Id="rId9" Type="http://schemas.openxmlformats.org/officeDocument/2006/relationships/image" Target="../media/image18.gif"/><Relationship Id="rId1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469A3-4004-4D03-8214-EBAE1B10B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532" y="496330"/>
            <a:ext cx="10268936" cy="2262781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STRONGBOX: CONFIDENTIALITY, INTEGRITY, AND PERFORMANCE USING</a:t>
            </a:r>
            <a:br>
              <a:rPr lang="en-US" sz="3600" b="1" dirty="0"/>
            </a:br>
            <a:r>
              <a:rPr lang="en-US" sz="3600" b="1" dirty="0"/>
              <a:t>STREAM CIPHERS FOR FULL-DISK ENCRYPTION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21B34B-F822-418F-BC96-F97684C02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1" y="4777379"/>
            <a:ext cx="8915399" cy="112628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Bernard Dickens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51963-567D-4845-A354-7A1F4D848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131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502D-4D5E-4430-AD1D-362F7615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E9282-DD3C-4CAF-96B0-35B92BD25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226011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StrongBox Implementation Overview</a:t>
            </a:r>
          </a:p>
          <a:p>
            <a:r>
              <a:rPr lang="en-US" dirty="0"/>
              <a:t>Threat Model</a:t>
            </a:r>
          </a:p>
          <a:p>
            <a:r>
              <a:rPr lang="en-US" dirty="0"/>
              <a:t>Strongbox Performance Evaluation</a:t>
            </a:r>
          </a:p>
          <a:p>
            <a:r>
              <a:rPr lang="en-US" dirty="0"/>
              <a:t>Conclusion and Future Work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FCBEC-8ACA-4AFC-9AF1-7AD09FC7B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435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502D-4D5E-4430-AD1D-362F7615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809" y="624110"/>
            <a:ext cx="10602191" cy="1280890"/>
          </a:xfrm>
        </p:spPr>
        <p:txBody>
          <a:bodyPr/>
          <a:lstStyle/>
          <a:p>
            <a:pPr algn="ctr"/>
            <a:r>
              <a:rPr lang="en-US" b="1" dirty="0"/>
              <a:t>StrongBox: Backing Storage Layout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90021" y="2200791"/>
            <a:ext cx="7117494" cy="37404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C4CAA-B7AD-490B-959B-3ECD2F12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035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502D-4D5E-4430-AD1D-362F7615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pPr algn="ctr"/>
            <a:r>
              <a:rPr lang="en-US" b="1" dirty="0"/>
              <a:t>StrongBox: Component Overview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021" y="1689243"/>
            <a:ext cx="7117494" cy="47635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C4CAA-B7AD-490B-959B-3ECD2F12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693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502D-4D5E-4430-AD1D-362F7615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E9282-DD3C-4CAF-96B0-35B92BD25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226011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StrongBox Implementation Overview</a:t>
            </a:r>
          </a:p>
          <a:p>
            <a:r>
              <a:rPr lang="en-US" b="1" dirty="0"/>
              <a:t>Threat Model</a:t>
            </a:r>
          </a:p>
          <a:p>
            <a:r>
              <a:rPr lang="en-US" dirty="0"/>
              <a:t>Strongbox Performance Evaluation</a:t>
            </a:r>
          </a:p>
          <a:p>
            <a:r>
              <a:rPr lang="en-US" dirty="0"/>
              <a:t>Conclusion and Future Work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FCBEC-8ACA-4AFC-9AF1-7AD09FC7B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11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502D-4D5E-4430-AD1D-362F7615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591" y="624110"/>
            <a:ext cx="10581409" cy="1280890"/>
          </a:xfrm>
        </p:spPr>
        <p:txBody>
          <a:bodyPr/>
          <a:lstStyle/>
          <a:p>
            <a:pPr algn="ctr"/>
            <a:r>
              <a:rPr lang="en-US" b="1" dirty="0"/>
              <a:t>Threat Model 1: Passive Attack on Data at 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E9282-DD3C-4CAF-96B0-35B92BD25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904999"/>
            <a:ext cx="6924658" cy="4423881"/>
          </a:xfrm>
        </p:spPr>
        <p:txBody>
          <a:bodyPr>
            <a:normAutofit/>
          </a:bodyPr>
          <a:lstStyle/>
          <a:p>
            <a:r>
              <a:rPr lang="en-US" b="1" dirty="0"/>
              <a:t>Data confidentiality</a:t>
            </a:r>
            <a:endParaRPr lang="en-US" dirty="0"/>
          </a:p>
          <a:p>
            <a:pPr lvl="1"/>
            <a:r>
              <a:rPr lang="en-US" dirty="0"/>
              <a:t>AES-XTS ensures confidentiality with the AES block cipher</a:t>
            </a:r>
          </a:p>
          <a:p>
            <a:pPr lvl="1"/>
            <a:r>
              <a:rPr lang="en-US" dirty="0"/>
              <a:t>StrongBox ensures confidentiality with ChaCha20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8E4C3-AD03-4CDE-A740-291D421A5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94014" y="1905000"/>
            <a:ext cx="1610598" cy="265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3804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502D-4D5E-4430-AD1D-362F7615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Threat Model 2: Many-time Pad Attack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F9EAB-BFFD-4FA4-9121-9F5A60E2F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82381" y="6596390"/>
            <a:ext cx="26404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**</a:t>
            </a:r>
            <a:r>
              <a:rPr lang="en-US" sz="1100" dirty="0">
                <a:hlinkClick r:id="rId3"/>
              </a:rPr>
              <a:t>http://dann.com.br</a:t>
            </a:r>
            <a:endParaRPr lang="en-US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04" y="1799026"/>
            <a:ext cx="1292662" cy="12397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334" y="3520607"/>
            <a:ext cx="2781300" cy="1295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04" y="3520607"/>
            <a:ext cx="1292662" cy="1295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334" y="5269776"/>
            <a:ext cx="2781300" cy="1247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04" y="5287565"/>
            <a:ext cx="1292662" cy="12094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334" y="1781712"/>
            <a:ext cx="2781300" cy="1295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704" y="1799026"/>
            <a:ext cx="1229976" cy="12397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33334" y="1409355"/>
            <a:ext cx="4125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 ⊕ pad = 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33334" y="3128225"/>
            <a:ext cx="4125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d’ ⊕ pad = c’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33334" y="4867120"/>
            <a:ext cx="4125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 ⊕ c’ = 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BROKEN!</a:t>
            </a:r>
          </a:p>
        </p:txBody>
      </p:sp>
      <p:pic>
        <p:nvPicPr>
          <p:cNvPr id="5" name="Graphic 4" descr="Checkmark">
            <a:extLst>
              <a:ext uri="{FF2B5EF4-FFF2-40B4-BE49-F238E27FC236}">
                <a16:creationId xmlns:a16="http://schemas.microsoft.com/office/drawing/2014/main" id="{BC7198C7-4C67-4640-8943-3CCBFC38AB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43802" y="3711107"/>
            <a:ext cx="914400" cy="914400"/>
          </a:xfrm>
          <a:prstGeom prst="rect">
            <a:avLst/>
          </a:prstGeom>
        </p:spPr>
      </p:pic>
      <p:pic>
        <p:nvPicPr>
          <p:cNvPr id="14" name="Graphic 13" descr="Close">
            <a:extLst>
              <a:ext uri="{FF2B5EF4-FFF2-40B4-BE49-F238E27FC236}">
                <a16:creationId xmlns:a16="http://schemas.microsoft.com/office/drawing/2014/main" id="{3E70B1E2-9E58-4C44-B3A9-2B01CF13E7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43802" y="5435083"/>
            <a:ext cx="914400" cy="914400"/>
          </a:xfrm>
          <a:prstGeom prst="rect">
            <a:avLst/>
          </a:prstGeom>
        </p:spPr>
      </p:pic>
      <p:pic>
        <p:nvPicPr>
          <p:cNvPr id="20" name="Graphic 19" descr="Checkmark">
            <a:extLst>
              <a:ext uri="{FF2B5EF4-FFF2-40B4-BE49-F238E27FC236}">
                <a16:creationId xmlns:a16="http://schemas.microsoft.com/office/drawing/2014/main" id="{220EACA6-7E9D-46B1-9109-AF532FAB6B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43802" y="19617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57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502D-4D5E-4430-AD1D-362F7615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591" y="624110"/>
            <a:ext cx="10581409" cy="1280890"/>
          </a:xfrm>
        </p:spPr>
        <p:txBody>
          <a:bodyPr/>
          <a:lstStyle/>
          <a:p>
            <a:pPr algn="ctr"/>
            <a:r>
              <a:rPr lang="en-US" b="1" dirty="0"/>
              <a:t>Threat Model 2: Many-time Pad Attack </a:t>
            </a:r>
            <a:r>
              <a:rPr lang="en-US" sz="1400" b="1" dirty="0"/>
              <a:t>(cont.)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E9282-DD3C-4CAF-96B0-35B92BD25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4999"/>
            <a:ext cx="8188379" cy="4536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StrongBox addresses this problem in two ways:</a:t>
            </a:r>
            <a:endParaRPr lang="en-US" b="1" dirty="0"/>
          </a:p>
          <a:p>
            <a:r>
              <a:rPr lang="en-US" b="1" dirty="0"/>
              <a:t>Maintaining metadata and rekeying to prevent multiple pads</a:t>
            </a:r>
          </a:p>
          <a:p>
            <a:pPr lvl="1"/>
            <a:r>
              <a:rPr lang="en-US" dirty="0"/>
              <a:t>Many-time pad only possible with overwrites</a:t>
            </a:r>
          </a:p>
          <a:p>
            <a:pPr lvl="1"/>
            <a:r>
              <a:rPr lang="en-US" dirty="0"/>
              <a:t>Maintain bit vector of flakes to detect potential overwrites</a:t>
            </a:r>
          </a:p>
          <a:p>
            <a:pPr lvl="1"/>
            <a:r>
              <a:rPr lang="en-US" dirty="0"/>
              <a:t>When an overwrite would occur, re-encrypt affected nugget with the new key (</a:t>
            </a:r>
            <a:r>
              <a:rPr lang="en-US" i="1" dirty="0"/>
              <a:t>rekeying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b="1" dirty="0"/>
              <a:t>Leveraging FTL/LFS append-only nature</a:t>
            </a:r>
          </a:p>
          <a:p>
            <a:pPr lvl="1"/>
            <a:r>
              <a:rPr lang="en-US" dirty="0"/>
              <a:t>Expensive rekeying occurs when potential overwrites are detected</a:t>
            </a:r>
          </a:p>
          <a:p>
            <a:pPr lvl="1"/>
            <a:r>
              <a:rPr lang="en-US" dirty="0"/>
              <a:t>Remain performant by overwriting flakes as few times as possible</a:t>
            </a:r>
          </a:p>
          <a:p>
            <a:pPr lvl="1"/>
            <a:r>
              <a:rPr lang="en-US" dirty="0"/>
              <a:t>An append-only/mostly file system makes few overwrites!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F9EAB-BFFD-4FA4-9121-9F5A60E2F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12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502D-4D5E-4430-AD1D-362F7615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Threat Model 3: Rollback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E9282-DD3C-4CAF-96B0-35B92BD25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6242816" cy="3777622"/>
          </a:xfrm>
        </p:spPr>
        <p:txBody>
          <a:bodyPr/>
          <a:lstStyle/>
          <a:p>
            <a:r>
              <a:rPr lang="en-US" dirty="0"/>
              <a:t>Rollbacks not covered by the AES-XTS threat model</a:t>
            </a:r>
          </a:p>
          <a:p>
            <a:r>
              <a:rPr lang="en-US" dirty="0"/>
              <a:t>Rollbacks must be considered for StrongBox</a:t>
            </a:r>
          </a:p>
          <a:p>
            <a:r>
              <a:rPr lang="en-US" dirty="0"/>
              <a:t>StrongBox leverages TPM/TEE to provide a </a:t>
            </a:r>
            <a:r>
              <a:rPr lang="en-US" b="1" dirty="0"/>
              <a:t>secure monotonic counter</a:t>
            </a:r>
            <a:r>
              <a:rPr lang="en-US" dirty="0"/>
              <a:t> to protect against rollback</a:t>
            </a:r>
          </a:p>
          <a:p>
            <a:pPr lvl="1"/>
            <a:r>
              <a:rPr lang="en-US" dirty="0"/>
              <a:t>This counter is included in the Merkle tree calculation</a:t>
            </a:r>
          </a:p>
          <a:p>
            <a:pPr lvl="1"/>
            <a:r>
              <a:rPr lang="en-US" dirty="0"/>
              <a:t>This counter is updated after every write (versioning)</a:t>
            </a:r>
          </a:p>
          <a:p>
            <a:pPr lvl="1"/>
            <a:r>
              <a:rPr lang="en-US" dirty="0"/>
              <a:t>Any attempts at rollback will cause a counter mismatch and subsequent integrity failure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62E56-E65E-4A8A-AB2C-3005A244E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512" y="1905000"/>
            <a:ext cx="23241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3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502D-4D5E-4430-AD1D-362F7615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Threat Model 4: Data Integrity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E9282-DD3C-4CAF-96B0-35B92BD25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6242816" cy="3777622"/>
          </a:xfrm>
        </p:spPr>
        <p:txBody>
          <a:bodyPr/>
          <a:lstStyle/>
          <a:p>
            <a:r>
              <a:rPr lang="en-US" b="1" dirty="0"/>
              <a:t>Data integrity</a:t>
            </a:r>
            <a:endParaRPr lang="en-US" dirty="0"/>
          </a:p>
          <a:p>
            <a:pPr lvl="1"/>
            <a:r>
              <a:rPr lang="en-US" dirty="0"/>
              <a:t>AES-XTS uses XEX-based ECB mode (XTS) to “guarantee” integrity</a:t>
            </a:r>
          </a:p>
          <a:p>
            <a:pPr lvl="1"/>
            <a:r>
              <a:rPr lang="en-US" dirty="0"/>
              <a:t>StrongBox uses Poly1305 MAC and Merkle Tree construction to guarantee integrity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62E56-E65E-4A8A-AB2C-3005A244E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25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502D-4D5E-4430-AD1D-362F7615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E9282-DD3C-4CAF-96B0-35B92BD25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226011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StrongBox Implementation Overview</a:t>
            </a:r>
          </a:p>
          <a:p>
            <a:r>
              <a:rPr lang="en-US" dirty="0"/>
              <a:t>Threat Model</a:t>
            </a:r>
          </a:p>
          <a:p>
            <a:r>
              <a:rPr lang="en-US" b="1" dirty="0"/>
              <a:t>Strongbox Performance Evaluation</a:t>
            </a:r>
          </a:p>
          <a:p>
            <a:r>
              <a:rPr lang="en-US" dirty="0"/>
              <a:t>Conclusion and Future Work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FCBEC-8ACA-4AFC-9AF1-7AD09FC7B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220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898CF7-F29C-40C4-91D9-678BDFDBB9DF}"/>
              </a:ext>
            </a:extLst>
          </p:cNvPr>
          <p:cNvSpPr txBox="1">
            <a:spLocks/>
          </p:cNvSpPr>
          <p:nvPr/>
        </p:nvSpPr>
        <p:spPr>
          <a:xfrm>
            <a:off x="2592925" y="624110"/>
            <a:ext cx="8911687" cy="7937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/>
              <a:t>Full Disk Encryption?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7149342-982A-42CF-82E5-2FC33533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AB7300-BE07-4924-AE91-59746987F098}"/>
              </a:ext>
            </a:extLst>
          </p:cNvPr>
          <p:cNvSpPr txBox="1"/>
          <p:nvPr/>
        </p:nvSpPr>
        <p:spPr>
          <a:xfrm>
            <a:off x="3259908" y="5736114"/>
            <a:ext cx="7574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Industry standard: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AES-XTS</a:t>
            </a:r>
          </a:p>
        </p:txBody>
      </p:sp>
      <p:pic>
        <p:nvPicPr>
          <p:cNvPr id="13" name="Content Placeholder 6" descr="An encrypted disk">
            <a:extLst>
              <a:ext uri="{FF2B5EF4-FFF2-40B4-BE49-F238E27FC236}">
                <a16:creationId xmlns:a16="http://schemas.microsoft.com/office/drawing/2014/main" id="{F81E4151-8123-4665-9D58-D15D7B38B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674" y="1705167"/>
            <a:ext cx="4460476" cy="374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24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502D-4D5E-4430-AD1D-362F7615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Performance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CD449-1909-4128-A729-6159B4A5E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2" name="Picture 1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E63E940-F9FD-461D-A396-41951E5E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848" y="1276261"/>
            <a:ext cx="6349840" cy="554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64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502D-4D5E-4430-AD1D-362F7615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Performance Evaluation</a:t>
            </a:r>
            <a:r>
              <a:rPr lang="en-US" b="1" dirty="0">
                <a:solidFill>
                  <a:srgbClr val="31B4E6">
                    <a:lumMod val="75000"/>
                  </a:srgbClr>
                </a:solidFill>
              </a:rPr>
              <a:t> </a:t>
            </a:r>
            <a:r>
              <a:rPr lang="en-US" sz="1400" b="1" dirty="0">
                <a:solidFill>
                  <a:srgbClr val="31B4E6">
                    <a:lumMod val="75000"/>
                  </a:srgbClr>
                </a:solidFill>
              </a:rPr>
              <a:t>(cont.)</a:t>
            </a:r>
            <a:r>
              <a:rPr lang="en-US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CD449-1909-4128-A729-6159B4A5E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63E940-F9FD-461D-A396-41951E5E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245" y="1552506"/>
            <a:ext cx="6421460" cy="522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19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502D-4D5E-4430-AD1D-362F7615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Performance Evaluation</a:t>
            </a:r>
            <a:r>
              <a:rPr lang="en-US" b="1" dirty="0">
                <a:solidFill>
                  <a:srgbClr val="31B4E6">
                    <a:lumMod val="75000"/>
                  </a:srgbClr>
                </a:solidFill>
              </a:rPr>
              <a:t> </a:t>
            </a:r>
            <a:r>
              <a:rPr lang="en-US" sz="1400" b="1" dirty="0">
                <a:solidFill>
                  <a:srgbClr val="31B4E6">
                    <a:lumMod val="75000"/>
                  </a:srgbClr>
                </a:solidFill>
              </a:rPr>
              <a:t>(cont.)</a:t>
            </a:r>
            <a:r>
              <a:rPr lang="en-US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CD449-1909-4128-A729-6159B4A5E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63E940-F9FD-461D-A396-41951E5E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936" y="1541799"/>
            <a:ext cx="6152078" cy="524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22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502D-4D5E-4430-AD1D-362F7615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E9282-DD3C-4CAF-96B0-35B92BD25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226011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StrongBox Implementation Overview</a:t>
            </a:r>
          </a:p>
          <a:p>
            <a:r>
              <a:rPr lang="en-US" dirty="0"/>
              <a:t>Threat Model</a:t>
            </a:r>
          </a:p>
          <a:p>
            <a:r>
              <a:rPr lang="en-US" dirty="0"/>
              <a:t>Strongbox Performance Evaluation</a:t>
            </a:r>
          </a:p>
          <a:p>
            <a:r>
              <a:rPr lang="en-US" b="1" dirty="0"/>
              <a:t>Conclusion and Future Work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FCBEC-8ACA-4AFC-9AF1-7AD09FC7B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796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502D-4D5E-4430-AD1D-362F7615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E9282-DD3C-4CAF-96B0-35B92BD25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905000"/>
            <a:ext cx="8915400" cy="3777622"/>
          </a:xfrm>
        </p:spPr>
        <p:txBody>
          <a:bodyPr/>
          <a:lstStyle/>
          <a:p>
            <a:r>
              <a:rPr lang="en-US" dirty="0"/>
              <a:t>AES-XTS is currently FDE state of the art</a:t>
            </a:r>
          </a:p>
          <a:p>
            <a:r>
              <a:rPr lang="en-US" dirty="0"/>
              <a:t>Key assumptions regarding overhead of stream cipher based FDE are no longer valid thanks to technical trends</a:t>
            </a:r>
          </a:p>
          <a:p>
            <a:r>
              <a:rPr lang="en-US" dirty="0"/>
              <a:t>StrongBox overcomes assumptions, is a drop-in </a:t>
            </a:r>
            <a:r>
              <a:rPr lang="en-US" dirty="0" err="1"/>
              <a:t>dm</a:t>
            </a:r>
            <a:r>
              <a:rPr lang="en-US" dirty="0"/>
              <a:t>-crypt replacement</a:t>
            </a:r>
          </a:p>
          <a:p>
            <a:pPr lvl="1"/>
            <a:r>
              <a:rPr lang="en-US" dirty="0"/>
              <a:t>capable of using any applicable stream cipher and MAC combination</a:t>
            </a:r>
          </a:p>
          <a:p>
            <a:pPr lvl="1"/>
            <a:r>
              <a:rPr lang="en-US" dirty="0"/>
              <a:t>can be implemented at the device level or at the disk controller level (FTL)</a:t>
            </a:r>
          </a:p>
          <a:p>
            <a:r>
              <a:rPr lang="en-US" dirty="0"/>
              <a:t>StrongBox under F2FS outperforms </a:t>
            </a:r>
            <a:r>
              <a:rPr lang="en-US" dirty="0" err="1"/>
              <a:t>dm</a:t>
            </a:r>
            <a:r>
              <a:rPr lang="en-US" dirty="0"/>
              <a:t>-crypt AES-XTS under F2FS and Ext4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9DFB6-41AD-4CA9-9299-5F4A3C39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60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502D-4D5E-4430-AD1D-362F7615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Future Work and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E9282-DD3C-4CAF-96B0-35B92BD25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905000"/>
            <a:ext cx="8915400" cy="3777622"/>
          </a:xfrm>
        </p:spPr>
        <p:txBody>
          <a:bodyPr/>
          <a:lstStyle/>
          <a:p>
            <a:r>
              <a:rPr lang="en-US" dirty="0"/>
              <a:t>Integrate StrongBox into F2FS directly</a:t>
            </a:r>
          </a:p>
          <a:p>
            <a:r>
              <a:rPr lang="en-US" dirty="0"/>
              <a:t>Explore the trade-off between energy, performance, and security</a:t>
            </a:r>
          </a:p>
          <a:p>
            <a:r>
              <a:rPr lang="en-US" dirty="0"/>
              <a:t>Investigate ChaCha20 energy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64A50-9BED-43C5-AB61-5C921F188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08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F646-957A-4957-9B33-64E3EFE3E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7" y="3102623"/>
            <a:ext cx="8911687" cy="652755"/>
          </a:xfrm>
        </p:spPr>
        <p:txBody>
          <a:bodyPr/>
          <a:lstStyle/>
          <a:p>
            <a:pPr algn="ctr"/>
            <a:r>
              <a:rPr lang="en-US" b="1" dirty="0"/>
              <a:t>Any 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DFB25F-DBCE-4724-9E14-5F857ED34DEF}"/>
              </a:ext>
            </a:extLst>
          </p:cNvPr>
          <p:cNvSpPr txBox="1"/>
          <p:nvPr/>
        </p:nvSpPr>
        <p:spPr>
          <a:xfrm>
            <a:off x="774357" y="790832"/>
            <a:ext cx="724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753475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502D-4D5E-4430-AD1D-362F7615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591" y="624110"/>
            <a:ext cx="10581409" cy="70592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AES-XTS Block Cipher: State of the Art for FDE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FCBEC-8ACA-4AFC-9AF1-7AD09FC7B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130" y="1905000"/>
            <a:ext cx="7669276" cy="47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17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502D-4D5E-4430-AD1D-362F7615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pPr algn="ctr"/>
            <a:r>
              <a:rPr lang="en-US" b="1" dirty="0"/>
              <a:t>Steam Ciphers: A Faster Alternative?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FCBEC-8ACA-4AFC-9AF1-7AD09FC7B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724" y="1905000"/>
            <a:ext cx="7342088" cy="47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5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FCBEC-8ACA-4AFC-9AF1-7AD09FC7B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39" y="2557855"/>
            <a:ext cx="5363380" cy="3353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76" y="2557854"/>
            <a:ext cx="5134564" cy="3353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540726" y="2115943"/>
            <a:ext cx="295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FDE with a Stream Cipher</a:t>
            </a:r>
          </a:p>
        </p:txBody>
      </p:sp>
      <p:sp>
        <p:nvSpPr>
          <p:cNvPr id="5" name="&quot;No&quot; Symbol 4"/>
          <p:cNvSpPr/>
          <p:nvPr/>
        </p:nvSpPr>
        <p:spPr>
          <a:xfrm>
            <a:off x="6765148" y="1859495"/>
            <a:ext cx="4721087" cy="4622901"/>
          </a:xfrm>
          <a:prstGeom prst="noSmoking">
            <a:avLst>
              <a:gd name="adj" fmla="val 2819"/>
            </a:avLst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70039" y="2115943"/>
            <a:ext cx="345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FDE with a Block Cipher (AES)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64E035A-0E87-488B-A8FA-D57C3C10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039" y="624110"/>
            <a:ext cx="10621961" cy="1280890"/>
          </a:xfrm>
        </p:spPr>
        <p:txBody>
          <a:bodyPr/>
          <a:lstStyle/>
          <a:p>
            <a:pPr algn="ctr"/>
            <a:r>
              <a:rPr lang="en-US" b="1" dirty="0"/>
              <a:t>The Problem with FDE &amp; Stream Ciphers</a:t>
            </a:r>
          </a:p>
        </p:txBody>
      </p:sp>
    </p:spTree>
    <p:extLst>
      <p:ext uri="{BB962C8B-B14F-4D97-AF65-F5344CB8AC3E}">
        <p14:creationId xmlns:p14="http://schemas.microsoft.com/office/powerpoint/2010/main" val="77414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502D-4D5E-4430-AD1D-362F7615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809" y="624110"/>
            <a:ext cx="10602191" cy="79372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Tech Trends Invalidate Old Assumptions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FCBEC-8ACA-4AFC-9AF1-7AD09FC7B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663" y="2041133"/>
            <a:ext cx="2802517" cy="186933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Content Placeholder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906" y="2041133"/>
            <a:ext cx="2802517" cy="186933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FE9282-DD3C-4CAF-96B0-35B92BD25BD9}"/>
              </a:ext>
            </a:extLst>
          </p:cNvPr>
          <p:cNvSpPr txBox="1">
            <a:spLocks/>
          </p:cNvSpPr>
          <p:nvPr/>
        </p:nvSpPr>
        <p:spPr>
          <a:xfrm>
            <a:off x="3116906" y="4046604"/>
            <a:ext cx="2802517" cy="2611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Sector-based disk layout</a:t>
            </a:r>
          </a:p>
          <a:p>
            <a:r>
              <a:rPr lang="en-US" dirty="0"/>
              <a:t>Inspired design of AES-XTS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116905" y="1535668"/>
            <a:ext cx="280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Then: HDD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6FE9282-DD3C-4CAF-96B0-35B92BD25BD9}"/>
              </a:ext>
            </a:extLst>
          </p:cNvPr>
          <p:cNvSpPr txBox="1">
            <a:spLocks/>
          </p:cNvSpPr>
          <p:nvPr/>
        </p:nvSpPr>
        <p:spPr>
          <a:xfrm>
            <a:off x="7561663" y="4046604"/>
            <a:ext cx="2802517" cy="2611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Disk controller has </a:t>
            </a:r>
            <a:r>
              <a:rPr lang="en-US" b="1" dirty="0"/>
              <a:t>Flash Translation Layer</a:t>
            </a:r>
            <a:r>
              <a:rPr lang="en-US" dirty="0"/>
              <a:t> (FTL)</a:t>
            </a:r>
          </a:p>
          <a:p>
            <a:r>
              <a:rPr lang="en-US" dirty="0"/>
              <a:t>FTL tries to avoid overwrites to flash cells (wear-leveling)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61662" y="1535668"/>
            <a:ext cx="280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Now: SSD/</a:t>
            </a:r>
            <a:r>
              <a:rPr lang="en-US" b="1" dirty="0" err="1"/>
              <a:t>eMMC</a:t>
            </a:r>
            <a:r>
              <a:rPr lang="en-US" b="1" dirty="0"/>
              <a:t>/Flash</a:t>
            </a:r>
          </a:p>
        </p:txBody>
      </p:sp>
    </p:spTree>
    <p:extLst>
      <p:ext uri="{BB962C8B-B14F-4D97-AF65-F5344CB8AC3E}">
        <p14:creationId xmlns:p14="http://schemas.microsoft.com/office/powerpoint/2010/main" val="3397672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502D-4D5E-4430-AD1D-362F7615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809" y="624110"/>
            <a:ext cx="10602191" cy="79372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Tech Trends Invalidate Old Assumptions </a:t>
            </a:r>
            <a:r>
              <a:rPr lang="en-US" sz="1400" b="1" dirty="0"/>
              <a:t>(cont.)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FCBEC-8ACA-4AFC-9AF1-7AD09FC7B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F1401B-DC57-4A92-8151-4D7FD87DE1DC}"/>
              </a:ext>
            </a:extLst>
          </p:cNvPr>
          <p:cNvGrpSpPr/>
          <p:nvPr/>
        </p:nvGrpSpPr>
        <p:grpSpPr>
          <a:xfrm>
            <a:off x="4546022" y="2098964"/>
            <a:ext cx="4689764" cy="4689764"/>
            <a:chOff x="4104409" y="1946563"/>
            <a:chExt cx="4689764" cy="468976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5512BDC-46D7-47E0-B3FD-EC9E70846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04409" y="1946563"/>
              <a:ext cx="4689764" cy="468976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667066" y="4106779"/>
              <a:ext cx="3564449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FTL = LFS = </a:t>
              </a:r>
              <a:r>
                <a:rPr lang="en-US" b="1" dirty="0"/>
                <a:t>append-only writes</a:t>
              </a:r>
            </a:p>
            <a:p>
              <a:pPr algn="ctr"/>
              <a:r>
                <a:rPr lang="en-US" sz="1050" dirty="0"/>
                <a:t>(naturally avoids overwrites)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79822FF-F44E-4462-AF33-2BA2D9E10D0B}"/>
              </a:ext>
            </a:extLst>
          </p:cNvPr>
          <p:cNvSpPr/>
          <p:nvPr/>
        </p:nvSpPr>
        <p:spPr>
          <a:xfrm>
            <a:off x="4096710" y="1729632"/>
            <a:ext cx="5588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FTL operates like a </a:t>
            </a:r>
            <a:r>
              <a:rPr lang="en-US" b="1" dirty="0"/>
              <a:t>Log-structure File System </a:t>
            </a:r>
            <a:r>
              <a:rPr lang="en-US" dirty="0"/>
              <a:t>(LFS)</a:t>
            </a:r>
          </a:p>
        </p:txBody>
      </p:sp>
    </p:spTree>
    <p:extLst>
      <p:ext uri="{BB962C8B-B14F-4D97-AF65-F5344CB8AC3E}">
        <p14:creationId xmlns:p14="http://schemas.microsoft.com/office/powerpoint/2010/main" val="555158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502D-4D5E-4430-AD1D-362F7615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809" y="624110"/>
            <a:ext cx="10602191" cy="653972"/>
          </a:xfrm>
        </p:spPr>
        <p:txBody>
          <a:bodyPr/>
          <a:lstStyle/>
          <a:p>
            <a:pPr algn="ctr"/>
            <a:r>
              <a:rPr lang="en-US" b="1" dirty="0"/>
              <a:t>Tech Trends Invalidate Old Assumptions </a:t>
            </a:r>
            <a:r>
              <a:rPr lang="en-US" sz="1400" b="1" dirty="0"/>
              <a:t>(cont.)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FCBEC-8ACA-4AFC-9AF1-7AD09FC7B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905000"/>
            <a:ext cx="5604326" cy="3778250"/>
          </a:xfrm>
        </p:spPr>
      </p:pic>
      <p:sp>
        <p:nvSpPr>
          <p:cNvPr id="5" name="TextBox 4"/>
          <p:cNvSpPr txBox="1"/>
          <p:nvPr/>
        </p:nvSpPr>
        <p:spPr>
          <a:xfrm>
            <a:off x="6768226" y="1905000"/>
            <a:ext cx="4736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Trusted Platform Module (TPM)/TEE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6FE9282-DD3C-4CAF-96B0-35B92BD25BD9}"/>
              </a:ext>
            </a:extLst>
          </p:cNvPr>
          <p:cNvSpPr txBox="1">
            <a:spLocks/>
          </p:cNvSpPr>
          <p:nvPr/>
        </p:nvSpPr>
        <p:spPr>
          <a:xfrm>
            <a:off x="6768226" y="2274332"/>
            <a:ext cx="4736386" cy="3825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TPM is used by nearly all PC manufacturers and in nearly 600 million PC/mobile devices </a:t>
            </a:r>
            <a:r>
              <a:rPr lang="en-US" b="1" dirty="0"/>
              <a:t>(</a:t>
            </a:r>
            <a:r>
              <a:rPr lang="en-US" b="1"/>
              <a:t>2009)</a:t>
            </a:r>
            <a:endParaRPr lang="en-US" dirty="0"/>
          </a:p>
          <a:p>
            <a:r>
              <a:rPr lang="en-US" dirty="0"/>
              <a:t>Supports </a:t>
            </a:r>
            <a:r>
              <a:rPr lang="en-US" b="1" dirty="0"/>
              <a:t>secure monotonic counters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339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502D-4D5E-4430-AD1D-362F7615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Solution: StrongBox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E9282-DD3C-4CAF-96B0-35B92BD25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905000"/>
            <a:ext cx="8915400" cy="4762928"/>
          </a:xfrm>
        </p:spPr>
        <p:txBody>
          <a:bodyPr>
            <a:normAutofit/>
          </a:bodyPr>
          <a:lstStyle/>
          <a:p>
            <a:r>
              <a:rPr lang="en-US" dirty="0"/>
              <a:t>We propose </a:t>
            </a:r>
            <a:r>
              <a:rPr lang="en-US" b="1" dirty="0"/>
              <a:t>StrongBox</a:t>
            </a:r>
          </a:p>
          <a:p>
            <a:pPr lvl="1"/>
            <a:r>
              <a:rPr lang="en-US" dirty="0"/>
              <a:t>A drop-in replacement for AES-XTS-backed FDE providers such as </a:t>
            </a:r>
            <a:r>
              <a:rPr lang="en-US" dirty="0" err="1"/>
              <a:t>dm</a:t>
            </a:r>
            <a:r>
              <a:rPr lang="en-US" dirty="0"/>
              <a:t>-crypt</a:t>
            </a:r>
          </a:p>
          <a:p>
            <a:pPr lvl="1"/>
            <a:r>
              <a:rPr lang="en-US" dirty="0"/>
              <a:t>Uses a stream cipher instead of the AES-XTS block cipher</a:t>
            </a:r>
          </a:p>
          <a:p>
            <a:pPr lvl="1"/>
            <a:r>
              <a:rPr lang="en-US" dirty="0"/>
              <a:t>Uses a MAC for integrity guarantee</a:t>
            </a:r>
          </a:p>
          <a:p>
            <a:pPr lvl="1"/>
            <a:endParaRPr lang="en-US" dirty="0"/>
          </a:p>
          <a:p>
            <a:r>
              <a:rPr lang="en-US" dirty="0"/>
              <a:t>Goals of our StrongBox implementation</a:t>
            </a:r>
          </a:p>
          <a:p>
            <a:pPr lvl="1"/>
            <a:r>
              <a:rPr lang="en-US" b="1" dirty="0"/>
              <a:t>Protect against many-time pad by leveraging append-only FTL/LFS</a:t>
            </a:r>
          </a:p>
          <a:p>
            <a:pPr lvl="1"/>
            <a:r>
              <a:rPr lang="en-US" b="1" dirty="0"/>
              <a:t>Protect against rollback attacks by leveraging secure monotonic counters</a:t>
            </a:r>
          </a:p>
          <a:p>
            <a:pPr lvl="1"/>
            <a:r>
              <a:rPr lang="en-US" dirty="0"/>
              <a:t>Provide a transparent </a:t>
            </a:r>
            <a:r>
              <a:rPr lang="en-US" i="1" dirty="0"/>
              <a:t>performant</a:t>
            </a:r>
            <a:r>
              <a:rPr lang="en-US" dirty="0"/>
              <a:t> encryption layer to OS without API changes</a:t>
            </a:r>
          </a:p>
          <a:p>
            <a:pPr lvl="1"/>
            <a:r>
              <a:rPr lang="en-US" dirty="0"/>
              <a:t>Provide confidentiality and integrity guarantees greater than or equal to AES-XTS</a:t>
            </a:r>
          </a:p>
          <a:p>
            <a:pPr lvl="1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C4CAA-B7AD-490B-959B-3ECD2F12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3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17417</TotalTime>
  <Words>1430</Words>
  <Application>Microsoft Office PowerPoint</Application>
  <PresentationFormat>Widescreen</PresentationFormat>
  <Paragraphs>282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Century Gothic</vt:lpstr>
      <vt:lpstr>Hack</vt:lpstr>
      <vt:lpstr>Wingdings 3</vt:lpstr>
      <vt:lpstr>Wisp</vt:lpstr>
      <vt:lpstr>STRONGBOX: CONFIDENTIALITY, INTEGRITY, AND PERFORMANCE USING STREAM CIPHERS FOR FULL-DISK ENCRYPTION</vt:lpstr>
      <vt:lpstr>PowerPoint Presentation</vt:lpstr>
      <vt:lpstr>AES-XTS Block Cipher: State of the Art for FDE</vt:lpstr>
      <vt:lpstr>Steam Ciphers: A Faster Alternative?</vt:lpstr>
      <vt:lpstr>The Problem with FDE &amp; Stream Ciphers</vt:lpstr>
      <vt:lpstr>Tech Trends Invalidate Old Assumptions</vt:lpstr>
      <vt:lpstr>Tech Trends Invalidate Old Assumptions (cont.)</vt:lpstr>
      <vt:lpstr>Tech Trends Invalidate Old Assumptions (cont.)</vt:lpstr>
      <vt:lpstr>Solution: StrongBox</vt:lpstr>
      <vt:lpstr>Roadmap</vt:lpstr>
      <vt:lpstr>StrongBox: Backing Storage Layout</vt:lpstr>
      <vt:lpstr>StrongBox: Component Overview</vt:lpstr>
      <vt:lpstr>Roadmap</vt:lpstr>
      <vt:lpstr>Threat Model 1: Passive Attack on Data at Rest</vt:lpstr>
      <vt:lpstr>Threat Model 2: Many-time Pad Attack</vt:lpstr>
      <vt:lpstr>Threat Model 2: Many-time Pad Attack (cont.)</vt:lpstr>
      <vt:lpstr>Threat Model 3: Rollback Attack</vt:lpstr>
      <vt:lpstr>Threat Model 4: Data Integrity</vt:lpstr>
      <vt:lpstr>Roadmap</vt:lpstr>
      <vt:lpstr>Performance Evaluation</vt:lpstr>
      <vt:lpstr>Performance Evaluation (cont.) </vt:lpstr>
      <vt:lpstr>Performance Evaluation (cont.) </vt:lpstr>
      <vt:lpstr>Roadmap</vt:lpstr>
      <vt:lpstr>Conclusion</vt:lpstr>
      <vt:lpstr>Future Work and Improvements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 Giles</dc:creator>
  <cp:lastModifiedBy>Tre Giles</cp:lastModifiedBy>
  <cp:revision>204</cp:revision>
  <dcterms:created xsi:type="dcterms:W3CDTF">2017-07-05T13:56:31Z</dcterms:created>
  <dcterms:modified xsi:type="dcterms:W3CDTF">2017-09-26T21:52:28Z</dcterms:modified>
</cp:coreProperties>
</file>